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3" r:id="rId6"/>
    <p:sldId id="262" r:id="rId7"/>
    <p:sldId id="259" r:id="rId8"/>
    <p:sldId id="264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48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DBE0-6D46-4859-AE8E-A6E716763F2C}" type="datetimeFigureOut">
              <a:rPr lang="ru-RU" smtClean="0"/>
              <a:t>09.01.2019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E4C4A-50AE-4F6E-92BB-EFC6C5C2B6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9377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DBE0-6D46-4859-AE8E-A6E716763F2C}" type="datetimeFigureOut">
              <a:rPr lang="ru-RU" smtClean="0"/>
              <a:t>09.01.2019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E4C4A-50AE-4F6E-92BB-EFC6C5C2B6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1905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DBE0-6D46-4859-AE8E-A6E716763F2C}" type="datetimeFigureOut">
              <a:rPr lang="ru-RU" smtClean="0"/>
              <a:t>09.01.2019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E4C4A-50AE-4F6E-92BB-EFC6C5C2B6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8627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DBE0-6D46-4859-AE8E-A6E716763F2C}" type="datetimeFigureOut">
              <a:rPr lang="ru-RU" smtClean="0"/>
              <a:t>09.01.2019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E4C4A-50AE-4F6E-92BB-EFC6C5C2B6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9328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DBE0-6D46-4859-AE8E-A6E716763F2C}" type="datetimeFigureOut">
              <a:rPr lang="ru-RU" smtClean="0"/>
              <a:t>09.01.2019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E4C4A-50AE-4F6E-92BB-EFC6C5C2B6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065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DBE0-6D46-4859-AE8E-A6E716763F2C}" type="datetimeFigureOut">
              <a:rPr lang="ru-RU" smtClean="0"/>
              <a:t>09.01.2019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E4C4A-50AE-4F6E-92BB-EFC6C5C2B6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0550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DBE0-6D46-4859-AE8E-A6E716763F2C}" type="datetimeFigureOut">
              <a:rPr lang="ru-RU" smtClean="0"/>
              <a:t>09.01.2019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E4C4A-50AE-4F6E-92BB-EFC6C5C2B6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7665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DBE0-6D46-4859-AE8E-A6E716763F2C}" type="datetimeFigureOut">
              <a:rPr lang="ru-RU" smtClean="0"/>
              <a:t>09.01.2019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E4C4A-50AE-4F6E-92BB-EFC6C5C2B6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2291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DBE0-6D46-4859-AE8E-A6E716763F2C}" type="datetimeFigureOut">
              <a:rPr lang="ru-RU" smtClean="0"/>
              <a:t>09.01.2019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E4C4A-50AE-4F6E-92BB-EFC6C5C2B6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4696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DBE0-6D46-4859-AE8E-A6E716763F2C}" type="datetimeFigureOut">
              <a:rPr lang="ru-RU" smtClean="0"/>
              <a:t>09.01.2019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E4C4A-50AE-4F6E-92BB-EFC6C5C2B6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3957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DBE0-6D46-4859-AE8E-A6E716763F2C}" type="datetimeFigureOut">
              <a:rPr lang="ru-RU" smtClean="0"/>
              <a:t>09.01.2019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E4C4A-50AE-4F6E-92BB-EFC6C5C2B6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189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CDBE0-6D46-4859-AE8E-A6E716763F2C}" type="datetimeFigureOut">
              <a:rPr lang="ru-RU" smtClean="0"/>
              <a:t>09.01.2019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E4C4A-50AE-4F6E-92BB-EFC6C5C2B6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6061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ÐÐµÐ¿ÑÑÐ½ Ñ ÐÐ¾ÑÐ´Ð¶ÐµÑÐ°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98" y="-3732016"/>
            <a:ext cx="12223923" cy="1334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8271" y="696683"/>
            <a:ext cx="6745182" cy="1348653"/>
          </a:xfrm>
        </p:spPr>
        <p:txBody>
          <a:bodyPr>
            <a:normAutofit/>
          </a:bodyPr>
          <a:lstStyle/>
          <a:p>
            <a:r>
              <a:rPr lang="uk-UA" sz="8000" b="1" dirty="0" smtClean="0">
                <a:solidFill>
                  <a:schemeClr val="bg1"/>
                </a:solidFill>
              </a:rPr>
              <a:t>Нептун</a:t>
            </a:r>
            <a:endParaRPr lang="ru-RU" sz="80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82743" y="5806704"/>
            <a:ext cx="3309257" cy="1051296"/>
          </a:xfrm>
        </p:spPr>
        <p:txBody>
          <a:bodyPr>
            <a:normAutofit fontScale="85000" lnSpcReduction="20000"/>
          </a:bodyPr>
          <a:lstStyle/>
          <a:p>
            <a:r>
              <a:rPr lang="uk-UA" dirty="0" smtClean="0">
                <a:solidFill>
                  <a:schemeClr val="bg1"/>
                </a:solidFill>
              </a:rPr>
              <a:t>Зроблено учнями 11-Ф класу</a:t>
            </a:r>
          </a:p>
          <a:p>
            <a:r>
              <a:rPr lang="uk-UA" dirty="0" smtClean="0">
                <a:solidFill>
                  <a:schemeClr val="bg1"/>
                </a:solidFill>
              </a:rPr>
              <a:t>Москаленком Сергієм </a:t>
            </a:r>
          </a:p>
          <a:p>
            <a:r>
              <a:rPr lang="uk-UA" dirty="0" smtClean="0">
                <a:solidFill>
                  <a:schemeClr val="bg1"/>
                </a:solidFill>
              </a:rPr>
              <a:t>та Афанасьєвим </a:t>
            </a:r>
            <a:r>
              <a:rPr lang="uk-UA" dirty="0">
                <a:solidFill>
                  <a:schemeClr val="bg1"/>
                </a:solidFill>
              </a:rPr>
              <a:t>Олексієм</a:t>
            </a:r>
            <a:endParaRPr lang="ru-RU" dirty="0">
              <a:solidFill>
                <a:schemeClr val="bg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7240162" y="428333"/>
            <a:ext cx="1218945" cy="1885351"/>
            <a:chOff x="3729264" y="2309278"/>
            <a:chExt cx="1218945" cy="1885351"/>
          </a:xfrm>
        </p:grpSpPr>
        <p:sp>
          <p:nvSpPr>
            <p:cNvPr id="6" name="Up Arrow 5"/>
            <p:cNvSpPr/>
            <p:nvPr/>
          </p:nvSpPr>
          <p:spPr>
            <a:xfrm>
              <a:off x="4107543" y="2743200"/>
              <a:ext cx="478971" cy="1451429"/>
            </a:xfrm>
            <a:prstGeom prst="up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Circular Arrow 16"/>
            <p:cNvSpPr/>
            <p:nvPr/>
          </p:nvSpPr>
          <p:spPr>
            <a:xfrm rot="12131634">
              <a:off x="3729264" y="2344057"/>
              <a:ext cx="986972" cy="1320800"/>
            </a:xfrm>
            <a:prstGeom prst="circularArrow">
              <a:avLst>
                <a:gd name="adj1" fmla="val 10549"/>
                <a:gd name="adj2" fmla="val 3244120"/>
                <a:gd name="adj3" fmla="val 19941146"/>
                <a:gd name="adj4" fmla="val 14783020"/>
                <a:gd name="adj5" fmla="val 1281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8" name="Circular Arrow 17"/>
            <p:cNvSpPr/>
            <p:nvPr/>
          </p:nvSpPr>
          <p:spPr>
            <a:xfrm rot="20260352" flipV="1">
              <a:off x="3992954" y="2309278"/>
              <a:ext cx="955255" cy="1362693"/>
            </a:xfrm>
            <a:prstGeom prst="circularArrow">
              <a:avLst>
                <a:gd name="adj1" fmla="val 10549"/>
                <a:gd name="adj2" fmla="val 3244120"/>
                <a:gd name="adj3" fmla="val 19941146"/>
                <a:gd name="adj4" fmla="val 14810353"/>
                <a:gd name="adj5" fmla="val 1281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65754" y="3866190"/>
              <a:ext cx="770551" cy="1676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77067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889" y="270838"/>
            <a:ext cx="4000055" cy="1891789"/>
          </a:xfrm>
        </p:spPr>
        <p:txBody>
          <a:bodyPr/>
          <a:lstStyle/>
          <a:p>
            <a:pPr algn="ctr"/>
            <a:r>
              <a:rPr lang="uk-UA" dirty="0" smtClean="0"/>
              <a:t>Розташування Нептуна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1" y="2162627"/>
            <a:ext cx="6096000" cy="45091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b="1" dirty="0" smtClean="0"/>
              <a:t>Мінімальна</a:t>
            </a:r>
            <a:r>
              <a:rPr lang="uk-UA" b="1" dirty="0"/>
              <a:t> відстань до Сонця</a:t>
            </a:r>
            <a:r>
              <a:rPr lang="uk-UA" b="1" dirty="0" smtClean="0"/>
              <a:t>:</a:t>
            </a:r>
          </a:p>
          <a:p>
            <a:pPr marL="0" indent="0">
              <a:buNone/>
            </a:pPr>
            <a:r>
              <a:rPr lang="uk-UA" dirty="0" smtClean="0"/>
              <a:t> </a:t>
            </a:r>
            <a:r>
              <a:rPr lang="ru-RU" dirty="0" smtClean="0"/>
              <a:t>4 452 </a:t>
            </a:r>
            <a:r>
              <a:rPr lang="uk-UA" dirty="0"/>
              <a:t>млн. км, або 4.12 </a:t>
            </a:r>
            <a:r>
              <a:rPr lang="uk-UA" dirty="0" err="1"/>
              <a:t>св</a:t>
            </a:r>
            <a:r>
              <a:rPr lang="uk-UA" dirty="0"/>
              <a:t>. </a:t>
            </a:r>
            <a:r>
              <a:rPr lang="uk-UA" dirty="0" smtClean="0"/>
              <a:t>години</a:t>
            </a:r>
          </a:p>
          <a:p>
            <a:pPr marL="0" indent="0">
              <a:buNone/>
            </a:pPr>
            <a:r>
              <a:rPr lang="uk-UA" b="1" dirty="0" smtClean="0"/>
              <a:t>Максимальна </a:t>
            </a:r>
            <a:r>
              <a:rPr lang="uk-UA" b="1" dirty="0"/>
              <a:t>відстань до Сонця:</a:t>
            </a:r>
          </a:p>
          <a:p>
            <a:pPr marL="0" indent="0">
              <a:buNone/>
            </a:pPr>
            <a:r>
              <a:rPr lang="uk-UA" dirty="0"/>
              <a:t> </a:t>
            </a:r>
            <a:r>
              <a:rPr lang="ru-RU" dirty="0"/>
              <a:t>4 </a:t>
            </a:r>
            <a:r>
              <a:rPr lang="ru-RU" dirty="0" smtClean="0"/>
              <a:t>553 </a:t>
            </a:r>
            <a:r>
              <a:rPr lang="uk-UA" dirty="0" smtClean="0"/>
              <a:t>млн</a:t>
            </a:r>
            <a:r>
              <a:rPr lang="uk-UA" dirty="0"/>
              <a:t>. км, або 4.21 </a:t>
            </a:r>
            <a:r>
              <a:rPr lang="uk-UA" dirty="0" err="1"/>
              <a:t>св</a:t>
            </a:r>
            <a:r>
              <a:rPr lang="uk-UA" dirty="0"/>
              <a:t>. </a:t>
            </a:r>
            <a:r>
              <a:rPr lang="uk-UA" dirty="0" smtClean="0"/>
              <a:t>години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2" t="5444" r="6893" b="6535"/>
          <a:stretch/>
        </p:blipFill>
        <p:spPr>
          <a:xfrm rot="5400000">
            <a:off x="4612340" y="-1149643"/>
            <a:ext cx="7809067" cy="795985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239224">
            <a:off x="4694661" y="5951429"/>
            <a:ext cx="2527862" cy="641684"/>
          </a:xfrm>
          <a:prstGeom prst="rightArrow">
            <a:avLst>
              <a:gd name="adj1" fmla="val 46831"/>
              <a:gd name="adj2" fmla="val 8171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Oval 6"/>
          <p:cNvSpPr/>
          <p:nvPr/>
        </p:nvSpPr>
        <p:spPr>
          <a:xfrm>
            <a:off x="7248903" y="6058607"/>
            <a:ext cx="780402" cy="6131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9013371" y="3222171"/>
            <a:ext cx="856344" cy="3062515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88112" y="6058607"/>
            <a:ext cx="648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rgbClr val="FF0000"/>
                </a:solidFill>
              </a:rPr>
              <a:t>ТУТ*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 rot="17158283">
            <a:off x="8753889" y="4568762"/>
            <a:ext cx="178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>
                <a:solidFill>
                  <a:srgbClr val="FF0000"/>
                </a:solidFill>
              </a:rPr>
              <a:t>≈</a:t>
            </a:r>
            <a:r>
              <a:rPr lang="uk-UA" dirty="0" smtClean="0">
                <a:solidFill>
                  <a:srgbClr val="FF0000"/>
                </a:solidFill>
              </a:rPr>
              <a:t>4500000000 км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87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48148E-6 L 0.10625 -1.48148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6" grpId="1" animBg="1"/>
      <p:bldP spid="7" grpId="0" animBg="1"/>
      <p:bldP spid="7" grpId="1" animBg="1"/>
      <p:bldP spid="16" grpId="0"/>
      <p:bldP spid="16" grpId="1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8686"/>
            <a:ext cx="10515600" cy="791029"/>
          </a:xfrm>
        </p:spPr>
        <p:txBody>
          <a:bodyPr/>
          <a:lstStyle/>
          <a:p>
            <a:pPr algn="ctr"/>
            <a:r>
              <a:rPr lang="uk-UA" dirty="0" smtClean="0"/>
              <a:t>Фізичні характеристики Нептуна</a:t>
            </a:r>
            <a:endParaRPr lang="ru-RU" dirty="0"/>
          </a:p>
        </p:txBody>
      </p:sp>
      <p:grpSp>
        <p:nvGrpSpPr>
          <p:cNvPr id="11" name="Group 10"/>
          <p:cNvGrpSpPr/>
          <p:nvPr/>
        </p:nvGrpSpPr>
        <p:grpSpPr>
          <a:xfrm>
            <a:off x="5334325" y="979715"/>
            <a:ext cx="4431095" cy="5553032"/>
            <a:chOff x="7644777" y="979715"/>
            <a:chExt cx="3799773" cy="476186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10494" t="7833" r="35835" b="13381"/>
            <a:stretch/>
          </p:blipFill>
          <p:spPr>
            <a:xfrm>
              <a:off x="7644777" y="979715"/>
              <a:ext cx="3709023" cy="374468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74771" t="35933" r="11468" b="43561"/>
            <a:stretch/>
          </p:blipFill>
          <p:spPr>
            <a:xfrm>
              <a:off x="7644777" y="4766769"/>
              <a:ext cx="951032" cy="97480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74771" t="35933" r="11468" b="43561"/>
            <a:stretch/>
          </p:blipFill>
          <p:spPr>
            <a:xfrm>
              <a:off x="8595809" y="4766769"/>
              <a:ext cx="951032" cy="97480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l="74771" t="35933" r="11468" b="43561"/>
            <a:stretch/>
          </p:blipFill>
          <p:spPr>
            <a:xfrm>
              <a:off x="9541202" y="4766769"/>
              <a:ext cx="951032" cy="97480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l="74771" t="35933" r="11468" b="43561"/>
            <a:stretch/>
          </p:blipFill>
          <p:spPr>
            <a:xfrm>
              <a:off x="10493518" y="4766769"/>
              <a:ext cx="951032" cy="974808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51284" y="1412146"/>
            <a:ext cx="476393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b="1" dirty="0" smtClean="0"/>
              <a:t>Діаметр: </a:t>
            </a:r>
            <a:r>
              <a:rPr lang="ru-RU" sz="2800" dirty="0"/>
              <a:t>49500 </a:t>
            </a:r>
            <a:r>
              <a:rPr lang="ru-RU" sz="2800" dirty="0" smtClean="0"/>
              <a:t>км </a:t>
            </a:r>
          </a:p>
          <a:p>
            <a:r>
              <a:rPr lang="ru-RU" sz="2800" dirty="0" smtClean="0"/>
              <a:t>(</a:t>
            </a:r>
            <a:r>
              <a:rPr lang="uk-UA" sz="2800" dirty="0" smtClean="0"/>
              <a:t>у 3.9 рази більший за Землю)</a:t>
            </a:r>
            <a:endParaRPr lang="ru-RU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153506" y="4406402"/>
            <a:ext cx="45792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b="1" dirty="0" smtClean="0"/>
              <a:t>Об’єм: </a:t>
            </a:r>
            <a:r>
              <a:rPr lang="ru-RU" sz="2800" dirty="0" smtClean="0"/>
              <a:t>6,3×10</a:t>
            </a:r>
            <a:r>
              <a:rPr lang="ru-RU" sz="2800" baseline="30000" dirty="0" smtClean="0"/>
              <a:t>13</a:t>
            </a:r>
            <a:r>
              <a:rPr lang="ru-RU" sz="2800" dirty="0" smtClean="0"/>
              <a:t> км</a:t>
            </a:r>
            <a:r>
              <a:rPr lang="ru-RU" sz="2800" baseline="30000" dirty="0" smtClean="0"/>
              <a:t>3 </a:t>
            </a:r>
          </a:p>
          <a:p>
            <a:r>
              <a:rPr lang="ru-RU" sz="2800" dirty="0" smtClean="0"/>
              <a:t>(</a:t>
            </a:r>
            <a:r>
              <a:rPr lang="uk-UA" sz="2800" dirty="0" smtClean="0"/>
              <a:t>в нього влізе 57 Земель)</a:t>
            </a:r>
            <a:endParaRPr lang="ru-RU" sz="28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10494" t="7833" r="35835" b="13381"/>
          <a:stretch/>
        </p:blipFill>
        <p:spPr>
          <a:xfrm>
            <a:off x="5210954" y="1004418"/>
            <a:ext cx="4325267" cy="4366855"/>
          </a:xfrm>
          <a:prstGeom prst="rect">
            <a:avLst/>
          </a:prstGeom>
        </p:spPr>
      </p:pic>
      <p:pic>
        <p:nvPicPr>
          <p:cNvPr id="1026" name="Picture 2" descr="Ð ÐµÐ·ÑÐ»ÑÑÐ°Ñ Ð¿Ð¾ÑÑÐºÑ Ð·Ð¾Ð±ÑÐ°Ð¶ÐµÐ½Ñ Ð·Ð° Ð·Ð°Ð¿Ð¸ÑÐ¾Ð¼ &quot;Ð·ÐµÐ¼Ð»Ñ png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563" y="4130890"/>
            <a:ext cx="1136770" cy="11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Ð ÐµÐ·ÑÐ»ÑÑÐ°Ñ Ð¿Ð¾ÑÑÐºÑ Ð·Ð¾Ð±ÑÐ°Ð¶ÐµÐ½Ñ Ð·Ð° Ð·Ð°Ð¿Ð¸ÑÐ¾Ð¼ &quot;Ð·ÐµÐ¼Ð»Ñ png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196" y="4027277"/>
            <a:ext cx="1136770" cy="11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Ð ÐµÐ·ÑÐ»ÑÑÐ°Ñ Ð¿Ð¾ÑÑÐºÑ Ð·Ð¾Ð±ÑÐ°Ð¶ÐµÐ½Ñ Ð·Ð° Ð·Ð°Ð¿Ð¸ÑÐ¾Ð¼ &quot;Ð·ÐµÐ¼Ð»Ñ png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829" y="3849772"/>
            <a:ext cx="1136770" cy="11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Ð ÐµÐ·ÑÐ»ÑÑÐ°Ñ Ð¿Ð¾ÑÑÐºÑ Ð·Ð¾Ð±ÑÐ°Ð¶ÐµÐ½Ñ Ð·Ð° Ð·Ð°Ð¿Ð¸ÑÐ¾Ð¼ &quot;Ð·ÐµÐ¼Ð»Ñ png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140" y="3562505"/>
            <a:ext cx="1136770" cy="11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Ð ÐµÐ·ÑÐ»ÑÑÐ°Ñ Ð¿Ð¾ÑÑÐºÑ Ð·Ð¾Ð±ÑÐ°Ð¶ÐµÐ½Ñ Ð·Ð° Ð·Ð°Ð¿Ð¸ÑÐ¾Ð¼ &quot;Ð·ÐµÐ¼Ð»Ñ png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806" y="3060902"/>
            <a:ext cx="1136770" cy="11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Ð ÐµÐ·ÑÐ»ÑÑÐ°Ñ Ð¿Ð¾ÑÑÐºÑ Ð·Ð¾Ð±ÑÐ°Ð¶ÐµÐ½Ñ Ð·Ð° Ð·Ð°Ð¿Ð¸ÑÐ¾Ð¼ &quot;Ð·ÐµÐ¼Ð»Ñ png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613" y="2609389"/>
            <a:ext cx="1136770" cy="11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Ð ÐµÐ·ÑÐ»ÑÑÐ°Ñ Ð¿Ð¾ÑÑÐºÑ Ð·Ð¾Ð±ÑÐ°Ð¶ÐµÐ½Ñ Ð·Ð° Ð·Ð°Ð¿Ð¸ÑÐ¾Ð¼ &quot;Ð·ÐµÐ¼Ð»Ñ png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319" y="2070743"/>
            <a:ext cx="1136770" cy="11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Ð ÐµÐ·ÑÐ»ÑÑÐ°Ñ Ð¿Ð¾ÑÑÐºÑ Ð·Ð¾Ð±ÑÐ°Ð¶ÐµÐ½Ñ Ð·Ð° Ð·Ð°Ð¿Ð¸ÑÐ¾Ð¼ &quot;Ð·ÐµÐ¼Ð»Ñ png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738" y="1514249"/>
            <a:ext cx="1136770" cy="11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Ð ÐµÐ·ÑÐ»ÑÑÐ°Ñ Ð¿Ð¾ÑÑÐºÑ Ð·Ð¾Ð±ÑÐ°Ð¶ÐµÐ½Ñ Ð·Ð° Ð·Ð°Ð¿Ð¸ÑÐ¾Ð¼ &quot;Ð·ÐµÐ¼Ð»Ñ png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585" y="1202263"/>
            <a:ext cx="1136770" cy="11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Ð ÐµÐ·ÑÐ»ÑÑÐ°Ñ Ð¿Ð¾ÑÑÐºÑ Ð·Ð¾Ð±ÑÐ°Ð¶ÐµÐ½Ñ Ð·Ð° Ð·Ð°Ð¿Ð¸ÑÐ¾Ð¼ &quot;Ð·ÐµÐ¼Ð»Ñ png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00" y="1049477"/>
            <a:ext cx="1136770" cy="11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Ð ÐµÐ·ÑÐ»ÑÑÐ°Ñ Ð¿Ð¾ÑÑÐºÑ Ð·Ð¾Ð±ÑÐ°Ð¶ÐµÐ½Ñ Ð·Ð° Ð·Ð°Ð¿Ð¸ÑÐ¾Ð¼ &quot;Ð·ÐµÐ¼Ð»Ñ png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528" y="1125870"/>
            <a:ext cx="1136770" cy="11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Ð ÐµÐ·ÑÐ»ÑÑÐ°Ñ Ð¿Ð¾ÑÑÐºÑ Ð·Ð¾Ð±ÑÐ°Ð¶ÐµÐ½Ñ Ð·Ð° Ð·Ð°Ð¿Ð¸ÑÐ¾Ð¼ &quot;Ð·ÐµÐ¼Ð»Ñ png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961" y="1349809"/>
            <a:ext cx="1136770" cy="11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Ð ÐµÐ·ÑÐ»ÑÑÐ°Ñ Ð¿Ð¾ÑÑÐºÑ Ð·Ð¾Ð±ÑÐ°Ð¶ÐµÐ½Ñ Ð·Ð° Ð·Ð°Ð¿Ð¸ÑÐ¾Ð¼ &quot;Ð·ÐµÐ¼Ð»Ñ png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385" y="1656392"/>
            <a:ext cx="1136770" cy="11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Ð ÐµÐ·ÑÐ»ÑÑÐ°Ñ Ð¿Ð¾ÑÑÐºÑ Ð·Ð¾Ð±ÑÐ°Ð¶ÐµÐ½Ñ Ð·Ð° Ð·Ð°Ð¿Ð¸ÑÐ¾Ð¼ &quot;Ð·ÐµÐ¼Ð»Ñ png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703" y="2082634"/>
            <a:ext cx="1136770" cy="11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Ð ÐµÐ·ÑÐ»ÑÑÐ°Ñ Ð¿Ð¾ÑÑÐºÑ Ð·Ð¾Ð±ÑÐ°Ð¶ÐµÐ½Ñ Ð·Ð° Ð·Ð°Ð¿Ð¸ÑÐ¾Ð¼ &quot;Ð·ÐµÐ¼Ð»Ñ png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944" y="2492517"/>
            <a:ext cx="1136770" cy="11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Ð ÐµÐ·ÑÐ»ÑÑÐ°Ñ Ð¿Ð¾ÑÑÐºÑ Ð·Ð¾Ð±ÑÐ°Ð¶ÐµÐ½Ñ Ð·Ð° Ð·Ð°Ð¿Ð¸ÑÐ¾Ð¼ &quot;Ð·ÐµÐ¼Ð»Ñ png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719" y="2991941"/>
            <a:ext cx="1136770" cy="11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Ð ÐµÐ·ÑÐ»ÑÑÐ°Ñ Ð¿Ð¾ÑÑÐºÑ Ð·Ð¾Ð±ÑÐ°Ð¶ÐµÐ½Ñ Ð·Ð° Ð·Ð°Ð¿Ð¸ÑÐ¾Ð¼ &quot;Ð·ÐµÐ¼Ð»Ñ png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646" y="3470785"/>
            <a:ext cx="1136770" cy="11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Ð ÐµÐ·ÑÐ»ÑÑÐ°Ñ Ð¿Ð¾ÑÑÐºÑ Ð·Ð¾Ð±ÑÐ°Ð¶ÐµÐ½Ñ Ð·Ð° Ð·Ð°Ð¿Ð¸ÑÐ¾Ð¼ &quot;Ð·ÐµÐ¼Ð»Ñ png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358" y="3849523"/>
            <a:ext cx="1136770" cy="11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Ð ÐµÐ·ÑÐ»ÑÑÐ°Ñ Ð¿Ð¾ÑÑÐºÑ Ð·Ð¾Ð±ÑÐ°Ð¶ÐµÐ½Ñ Ð·Ð° Ð·Ð°Ð¿Ð¸ÑÐ¾Ð¼ &quot;Ð·ÐµÐ¼Ð»Ñ png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232" y="3901330"/>
            <a:ext cx="1136770" cy="11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 descr="Ð ÐµÐ·ÑÐ»ÑÑÐ°Ñ Ð¿Ð¾ÑÑÐºÑ Ð·Ð¾Ð±ÑÐ°Ð¶ÐµÐ½Ñ Ð·Ð° Ð·Ð°Ð¿Ð¸ÑÐ¾Ð¼ &quot;Ð·ÐµÐ¼Ð»Ñ png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213" y="3775383"/>
            <a:ext cx="1136770" cy="11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Ð ÐµÐ·ÑÐ»ÑÑÐ°Ñ Ð¿Ð¾ÑÑÐºÑ Ð·Ð¾Ð±ÑÐ°Ð¶ÐµÐ½Ñ Ð·Ð° Ð·Ð°Ð¿Ð¸ÑÐ¾Ð¼ &quot;Ð·ÐµÐ¼Ð»Ñ png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966" y="3560326"/>
            <a:ext cx="1136770" cy="11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Ð ÐµÐ·ÑÐ»ÑÑÐ°Ñ Ð¿Ð¾ÑÑÐºÑ Ð·Ð¾Ð±ÑÐ°Ð¶ÐµÐ½Ñ Ð·Ð° Ð·Ð°Ð¿Ð¸ÑÐ¾Ð¼ &quot;Ð·ÐµÐ¼Ð»Ñ png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184" y="3264067"/>
            <a:ext cx="1136770" cy="11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Ð ÐµÐ·ÑÐ»ÑÑÐ°Ñ Ð¿Ð¾ÑÑÐºÑ Ð·Ð¾Ð±ÑÐ°Ð¶ÐµÐ½Ñ Ð·Ð° Ð·Ð°Ð¿Ð¸ÑÐ¾Ð¼ &quot;Ð·ÐµÐ¼Ð»Ñ png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111" y="2699566"/>
            <a:ext cx="1136770" cy="11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Ð ÐµÐ·ÑÐ»ÑÑÐ°Ñ Ð¿Ð¾ÑÑÐºÑ Ð·Ð¾Ð±ÑÐ°Ð¶ÐµÐ½Ñ Ð·Ð° Ð·Ð°Ð¿Ð¸ÑÐ¾Ð¼ &quot;Ð·ÐµÐ¼Ð»Ñ png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111" y="2303735"/>
            <a:ext cx="1136770" cy="11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Ð ÐµÐ·ÑÐ»ÑÑÐ°Ñ Ð¿Ð¾ÑÑÐºÑ Ð·Ð¾Ð±ÑÐ°Ð¶ÐµÐ½Ñ Ð·Ð° Ð·Ð°Ð¿Ð¸ÑÐ¾Ð¼ &quot;Ð·ÐµÐ¼Ð»Ñ png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934" y="2046501"/>
            <a:ext cx="1136770" cy="11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Ð ÐµÐ·ÑÐ»ÑÑÐ°Ñ Ð¿Ð¾ÑÑÐºÑ Ð·Ð¾Ð±ÑÐ°Ð¶ÐµÐ½Ñ Ð·Ð° Ð·Ð°Ð¿Ð¸ÑÐ¾Ð¼ &quot;Ð·ÐµÐ¼Ð»Ñ png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827" y="1754108"/>
            <a:ext cx="1136770" cy="11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Ð ÐµÐ·ÑÐ»ÑÑÐ°Ñ Ð¿Ð¾ÑÑÐºÑ Ð·Ð¾Ð±ÑÐ°Ð¶ÐµÐ½Ñ Ð·Ð° Ð·Ð°Ð¿Ð¸ÑÐ¾Ð¼ &quot;Ð·ÐµÐ¼Ð»Ñ png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248" y="1538027"/>
            <a:ext cx="1136770" cy="11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Ð ÐµÐ·ÑÐ»ÑÑÐ°Ñ Ð¿Ð¾ÑÑÐºÑ Ð·Ð¾Ð±ÑÐ°Ð¶ÐµÐ½Ñ Ð·Ð° Ð·Ð°Ð¿Ð¸ÑÐ¾Ð¼ &quot;Ð·ÐµÐ¼Ð»Ñ png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849" y="1598657"/>
            <a:ext cx="1136770" cy="11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Ð ÐµÐ·ÑÐ»ÑÑÐ°Ñ Ð¿Ð¾ÑÑÐºÑ Ð·Ð¾Ð±ÑÐ°Ð¶ÐµÐ½Ñ Ð·Ð° Ð·Ð°Ð¿Ð¸ÑÐ¾Ð¼ &quot;Ð·ÐµÐ¼Ð»Ñ png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877" y="1914491"/>
            <a:ext cx="1136770" cy="11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" descr="Ð ÐµÐ·ÑÐ»ÑÑÐ°Ñ Ð¿Ð¾ÑÑÐºÑ Ð·Ð¾Ð±ÑÐ°Ð¶ÐµÐ½Ñ Ð·Ð° Ð·Ð°Ð¿Ð¸ÑÐ¾Ð¼ &quot;Ð·ÐµÐ¼Ð»Ñ png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916" y="2454337"/>
            <a:ext cx="1136770" cy="11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 descr="Ð ÐµÐ·ÑÐ»ÑÑÐ°Ñ Ð¿Ð¾ÑÑÐºÑ Ð·Ð¾Ð±ÑÐ°Ð¶ÐµÐ½Ñ Ð·Ð° Ð·Ð°Ð¿Ð¸ÑÐ¾Ð¼ &quot;Ð·ÐµÐ¼Ð»Ñ png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211" y="2747320"/>
            <a:ext cx="1136770" cy="11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Ð ÐµÐ·ÑÐ»ÑÑÐ°Ñ Ð¿Ð¾ÑÑÐºÑ Ð·Ð¾Ð±ÑÐ°Ð¶ÐµÐ½Ñ Ð·Ð° Ð·Ð°Ð¿Ð¸ÑÐ¾Ð¼ &quot;Ð·ÐµÐ¼Ð»Ñ png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756" y="3119160"/>
            <a:ext cx="1136770" cy="11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2" descr="Ð ÐµÐ·ÑÐ»ÑÑÐ°Ñ Ð¿Ð¾ÑÑÐºÑ Ð·Ð¾Ð±ÑÐ°Ð¶ÐµÐ½Ñ Ð·Ð° Ð·Ð°Ð¿Ð¸ÑÐ¾Ð¼ &quot;Ð·ÐµÐ¼Ð»Ñ png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994" y="3338842"/>
            <a:ext cx="1136770" cy="11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Ð ÐµÐ·ÑÐ»ÑÑÐ°Ñ Ð¿Ð¾ÑÑÐºÑ Ð·Ð¾Ð±ÑÐ°Ð¶ÐµÐ½Ñ Ð·Ð° Ð·Ð°Ð¿Ð¸ÑÐ¾Ð¼ &quot;Ð·ÐµÐ¼Ð»Ñ png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830" y="3441652"/>
            <a:ext cx="1136770" cy="11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Ð ÐµÐ·ÑÐ»ÑÑÐ°Ñ Ð¿Ð¾ÑÑÐºÑ Ð·Ð¾Ð±ÑÐ°Ð¶ÐµÐ½Ñ Ð·Ð° Ð·Ð°Ð¿Ð¸ÑÐ¾Ð¼ &quot;Ð·ÐµÐ¼Ð»Ñ png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826" y="3439308"/>
            <a:ext cx="1136770" cy="11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" descr="Ð ÐµÐ·ÑÐ»ÑÑÐ°Ñ Ð¿Ð¾ÑÑÐºÑ Ð·Ð¾Ð±ÑÐ°Ð¶ÐµÐ½Ñ Ð·Ð° Ð·Ð°Ð¿Ð¸ÑÐ¾Ð¼ &quot;Ð·ÐµÐ¼Ð»Ñ png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290" y="3250020"/>
            <a:ext cx="1136770" cy="11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2" descr="Ð ÐµÐ·ÑÐ»ÑÑÐ°Ñ Ð¿Ð¾ÑÑÐºÑ Ð·Ð¾Ð±ÑÐ°Ð¶ÐµÐ½Ñ Ð·Ð° Ð·Ð°Ð¿Ð¸ÑÐ¾Ð¼ &quot;Ð·ÐµÐ¼Ð»Ñ png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172" y="2989710"/>
            <a:ext cx="1136770" cy="11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2" descr="Ð ÐµÐ·ÑÐ»ÑÑÐ°Ñ Ð¿Ð¾ÑÑÐºÑ Ð·Ð¾Ð±ÑÐ°Ð¶ÐµÐ½Ñ Ð·Ð° Ð·Ð°Ð¿Ð¸ÑÐ¾Ð¼ &quot;Ð·ÐµÐ¼Ð»Ñ png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221" y="2640647"/>
            <a:ext cx="1136770" cy="11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2" descr="Ð ÐµÐ·ÑÐ»ÑÑÐ°Ñ Ð¿Ð¾ÑÑÐºÑ Ð·Ð¾Ð±ÑÐ°Ð¶ÐµÐ½Ñ Ð·Ð° Ð·Ð°Ð¿Ð¸ÑÐ¾Ð¼ &quot;Ð·ÐµÐ¼Ð»Ñ png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799" y="2221192"/>
            <a:ext cx="1136770" cy="11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Ð ÐµÐ·ÑÐ»ÑÑÐ°Ñ Ð¿Ð¾ÑÑÐºÑ Ð·Ð¾Ð±ÑÐ°Ð¶ÐµÐ½Ñ Ð·Ð° Ð·Ð°Ð¿Ð¸ÑÐ¾Ð¼ &quot;Ð·ÐµÐ¼Ð»Ñ png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597" y="1988806"/>
            <a:ext cx="1136770" cy="11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2" descr="Ð ÐµÐ·ÑÐ»ÑÑÐ°Ñ Ð¿Ð¾ÑÑÐºÑ Ð·Ð¾Ð±ÑÐ°Ð¶ÐµÐ½Ñ Ð·Ð° Ð·Ð°Ð¿Ð¸ÑÐ¾Ð¼ &quot;Ð·ÐµÐ¼Ð»Ñ png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467" y="1857946"/>
            <a:ext cx="1136770" cy="11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2" descr="Ð ÐµÐ·ÑÐ»ÑÑÐ°Ñ Ð¿Ð¾ÑÑÐºÑ Ð·Ð¾Ð±ÑÐ°Ð¶ÐµÐ½Ñ Ð·Ð° Ð·Ð°Ð¿Ð¸ÑÐ¾Ð¼ &quot;Ð·ÐµÐ¼Ð»Ñ png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895" y="1813321"/>
            <a:ext cx="1136770" cy="11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2" descr="Ð ÐµÐ·ÑÐ»ÑÑÐ°Ñ Ð¿Ð¾ÑÑÐºÑ Ð·Ð¾Ð±ÑÐ°Ð¶ÐµÐ½Ñ Ð·Ð° Ð·Ð°Ð¿Ð¸ÑÐ¾Ð¼ &quot;Ð·ÐµÐ¼Ð»Ñ png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815" y="2045962"/>
            <a:ext cx="1136770" cy="11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Ð ÐµÐ·ÑÐ»ÑÑÐ°Ñ Ð¿Ð¾ÑÑÐºÑ Ð·Ð¾Ð±ÑÐ°Ð¶ÐµÐ½Ñ Ð·Ð° Ð·Ð°Ð¿Ð¸ÑÐ¾Ð¼ &quot;Ð·ÐµÐ¼Ð»Ñ png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744" y="2366253"/>
            <a:ext cx="1136770" cy="11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2" descr="Ð ÐµÐ·ÑÐ»ÑÑÐ°Ñ Ð¿Ð¾ÑÑÐºÑ Ð·Ð¾Ð±ÑÐ°Ð¶ÐµÐ½Ñ Ð·Ð° Ð·Ð°Ð¿Ð¸ÑÐ¾Ð¼ &quot;Ð·ÐµÐ¼Ð»Ñ png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680" y="2758386"/>
            <a:ext cx="1136770" cy="11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2" descr="Ð ÐµÐ·ÑÐ»ÑÑÐ°Ñ Ð¿Ð¾ÑÑÐºÑ Ð·Ð¾Ð±ÑÐ°Ð¶ÐµÐ½Ñ Ð·Ð° Ð·Ð°Ð¿Ð¸ÑÐ¾Ð¼ &quot;Ð·ÐµÐ¼Ð»Ñ png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149" y="2974378"/>
            <a:ext cx="1136770" cy="11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2" descr="Ð ÐµÐ·ÑÐ»ÑÑÐ°Ñ Ð¿Ð¾ÑÑÐºÑ Ð·Ð¾Ð±ÑÐ°Ð¶ÐµÐ½Ñ Ð·Ð° Ð·Ð°Ð¿Ð¸ÑÐ¾Ð¼ &quot;Ð·ÐµÐ¼Ð»Ñ png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687" y="3119160"/>
            <a:ext cx="1136770" cy="11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2" descr="Ð ÐµÐ·ÑÐ»ÑÑÐ°Ñ Ð¿Ð¾ÑÑÐºÑ Ð·Ð¾Ð±ÑÐ°Ð¶ÐµÐ½Ñ Ð·Ð° Ð·Ð°Ð¿Ð¸ÑÐ¾Ð¼ &quot;Ð·ÐµÐ¼Ð»Ñ png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790" y="3147516"/>
            <a:ext cx="1136770" cy="11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2" descr="Ð ÐµÐ·ÑÐ»ÑÑÐ°Ñ Ð¿Ð¾ÑÑÐºÑ Ð·Ð¾Ð±ÑÐ°Ð¶ÐµÐ½Ñ Ð·Ð° Ð·Ð°Ð¿Ð¸ÑÐ¾Ð¼ &quot;Ð·ÐµÐ¼Ð»Ñ png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421" y="2888163"/>
            <a:ext cx="1136770" cy="11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2" descr="Ð ÐµÐ·ÑÐ»ÑÑÐ°Ñ Ð¿Ð¾ÑÑÐºÑ Ð·Ð¾Ð±ÑÐ°Ð¶ÐµÐ½Ñ Ð·Ð° Ð·Ð°Ð¿Ð¸ÑÐ¾Ð¼ &quot;Ð·ÐµÐ¼Ð»Ñ png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611" y="2539805"/>
            <a:ext cx="1136770" cy="11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2" descr="Ð ÐµÐ·ÑÐ»ÑÑÐ°Ñ Ð¿Ð¾ÑÑÐºÑ Ð·Ð¾Ð±ÑÐ°Ð¶ÐµÐ½Ñ Ð·Ð° Ð·Ð°Ð¿Ð¸ÑÐ¾Ð¼ &quot;Ð·ÐµÐ¼Ð»Ñ png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403" y="2176012"/>
            <a:ext cx="1136770" cy="11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2" descr="Ð ÐµÐ·ÑÐ»ÑÑÐ°Ñ Ð¿Ð¾ÑÑÐºÑ Ð·Ð¾Ð±ÑÐ°Ð¶ÐµÐ½Ñ Ð·Ð° Ð·Ð°Ð¿Ð¸ÑÐ¾Ð¼ &quot;Ð·ÐµÐ¼Ð»Ñ png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731" y="1988411"/>
            <a:ext cx="1136770" cy="11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2" descr="Ð ÐµÐ·ÑÐ»ÑÑÐ°Ñ Ð¿Ð¾ÑÑÐºÑ Ð·Ð¾Ð±ÑÐ°Ð¶ÐµÐ½Ñ Ð·Ð° Ð·Ð°Ð¿Ð¸ÑÐ¾Ð¼ &quot;Ð·ÐµÐ¼Ð»Ñ png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425" y="2030019"/>
            <a:ext cx="1136770" cy="11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" descr="Ð ÐµÐ·ÑÐ»ÑÑÐ°Ñ Ð¿Ð¾ÑÑÐºÑ Ð·Ð¾Ð±ÑÐ°Ð¶ÐµÐ½Ñ Ð·Ð° Ð·Ð°Ð¿Ð¸ÑÐ¾Ð¼ &quot;Ð·ÐµÐ¼Ð»Ñ png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375" y="2278822"/>
            <a:ext cx="1136770" cy="11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2" descr="Ð ÐµÐ·ÑÐ»ÑÑÐ°Ñ Ð¿Ð¾ÑÑÐºÑ Ð·Ð¾Ð±ÑÐ°Ð¶ÐµÐ½Ñ Ð·Ð° Ð·Ð°Ð¿Ð¸ÑÐ¾Ð¼ &quot;Ð·ÐµÐ¼Ð»Ñ png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499" y="2641699"/>
            <a:ext cx="1136770" cy="11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2" descr="Ð ÐµÐ·ÑÐ»ÑÑÐ°Ñ Ð¿Ð¾ÑÑÐºÑ Ð·Ð¾Ð±ÑÐ°Ð¶ÐµÐ½Ñ Ð·Ð° Ð·Ð°Ð¿Ð¸ÑÐ¾Ð¼ &quot;Ð·ÐµÐ¼Ð»Ñ png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729" y="2467860"/>
            <a:ext cx="1136770" cy="11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5" name="Group 1024"/>
          <p:cNvGrpSpPr/>
          <p:nvPr/>
        </p:nvGrpSpPr>
        <p:grpSpPr>
          <a:xfrm>
            <a:off x="4845489" y="1150376"/>
            <a:ext cx="7202953" cy="4530432"/>
            <a:chOff x="5323753" y="432665"/>
            <a:chExt cx="7202953" cy="4530432"/>
          </a:xfrm>
        </p:grpSpPr>
        <p:pic>
          <p:nvPicPr>
            <p:cNvPr id="122" name="Picture 121"/>
            <p:cNvPicPr>
              <a:picLocks noChangeAspect="1"/>
            </p:cNvPicPr>
            <p:nvPr/>
          </p:nvPicPr>
          <p:blipFill rotWithShape="1">
            <a:blip r:embed="rId2"/>
            <a:srcRect l="10494" t="7833" r="35835" b="13381"/>
            <a:stretch/>
          </p:blipFill>
          <p:spPr>
            <a:xfrm>
              <a:off x="5323753" y="596242"/>
              <a:ext cx="4325267" cy="4366855"/>
            </a:xfrm>
            <a:prstGeom prst="rect">
              <a:avLst/>
            </a:prstGeom>
          </p:spPr>
        </p:pic>
        <p:pic>
          <p:nvPicPr>
            <p:cNvPr id="123" name="Picture 2" descr="Ð ÐµÐ·ÑÐ»ÑÑÐ°Ñ Ð¿Ð¾ÑÑÐºÑ Ð·Ð¾Ð±ÑÐ°Ð¶ÐµÐ½Ñ Ð·Ð° Ð·Ð°Ð¿Ð¸ÑÐ¾Ð¼ &quot;Ð·ÐµÐ¼Ð»Ñ png&quot;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74337" y="3825741"/>
              <a:ext cx="719348" cy="719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6" name="Picture 2" descr="Ð ÐµÐ·ÑÐ»ÑÑÐ°Ñ Ð¿Ð¾ÑÑÐºÑ Ð·Ð¾Ð±ÑÐ°Ð¶ÐµÐ½Ñ Ð·Ð° Ð·Ð°Ð¿Ð¸ÑÐ¾Ð¼ &quot;Ð·ÐµÐ¼Ð»Ñ png&quot;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8343" y="3180533"/>
              <a:ext cx="719348" cy="719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7" name="Picture 2" descr="Ð ÐµÐ·ÑÐ»ÑÑÐ°Ñ Ð¿Ð¾ÑÑÐºÑ Ð·Ð¾Ð±ÑÐ°Ð¶ÐµÐ½Ñ Ð·Ð° Ð·Ð°Ð¿Ð¸ÑÐ¾Ð¼ &quot;Ð·ÐµÐ¼Ð»Ñ png&quot;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7339" y="2494152"/>
              <a:ext cx="719348" cy="719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8" name="Picture 2" descr="Ð ÐµÐ·ÑÐ»ÑÑÐ°Ñ Ð¿Ð¾ÑÑÐºÑ Ð·Ð¾Ð±ÑÐ°Ð¶ÐµÐ½Ñ Ð·Ð° Ð·Ð°Ð¿Ð¸ÑÐ¾Ð¼ &quot;Ð·ÐµÐ¼Ð»Ñ png&quot;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10606" y="1843061"/>
              <a:ext cx="719348" cy="719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" name="Picture 2" descr="Ð ÐµÐ·ÑÐ»ÑÑÐ°Ñ Ð¿Ð¾ÑÑÐºÑ Ð·Ð¾Ð±ÑÐ°Ð¶ÐµÐ½Ñ Ð·Ð° Ð·Ð°Ð¿Ð¸ÑÐ¾Ð¼ &quot;Ð·ÐµÐ¼Ð»Ñ png&quot;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07358" y="3831306"/>
              <a:ext cx="719348" cy="719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0" name="Picture 2" descr="Ð ÐµÐ·ÑÐ»ÑÑÐ°Ñ Ð¿Ð¾ÑÑÐºÑ Ð·Ð¾Ð±ÑÐ°Ð¶ÐµÐ½Ñ Ð·Ð° Ð·Ð°Ð¿Ð¸ÑÐ¾Ð¼ &quot;Ð·ÐµÐ¼Ð»Ñ png&quot;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07358" y="3213500"/>
              <a:ext cx="719348" cy="719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1" name="Picture 2" descr="Ð ÐµÐ·ÑÐ»ÑÑÐ°Ñ Ð¿Ð¾ÑÑÐºÑ Ð·Ð¾Ð±ÑÐ°Ð¶ÐµÐ½Ñ Ð·Ð° Ð·Ð°Ð¿Ð¸ÑÐ¾Ð¼ &quot;Ð·ÐµÐ¼Ð»Ñ png&quot;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89974" y="2510636"/>
              <a:ext cx="719348" cy="719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2" name="Picture 2" descr="Ð ÐµÐ·ÑÐ»ÑÑÐ°Ñ Ð¿Ð¾ÑÑÐºÑ Ð·Ð¾Ð±ÑÐ°Ð¶ÐµÐ½Ñ Ð·Ð° Ð·Ð°Ð¿Ð¸ÑÐ¾Ð¼ &quot;Ð·ÐµÐ¼Ð»Ñ png&quot;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89433" y="1858800"/>
              <a:ext cx="719348" cy="719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" name="Picture 2" descr="Ð ÐµÐ·ÑÐ»ÑÑÐ°Ñ Ð¿Ð¾ÑÑÐºÑ Ð·Ð¾Ð±ÑÐ°Ð¶ÐµÐ½Ñ Ð·Ð° Ð·Ð°Ð¿Ð¸ÑÐ¾Ð¼ &quot;Ð·ÐµÐ¼Ð»Ñ png&quot;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94136" y="3817164"/>
              <a:ext cx="719348" cy="719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4" name="Picture 2" descr="Ð ÐµÐ·ÑÐ»ÑÑÐ°Ñ Ð¿Ð¾ÑÑÐºÑ Ð·Ð¾Ð±ÑÐ°Ð¶ÐµÐ½Ñ Ð·Ð° Ð·Ð°Ð¿Ð¸ÑÐ¾Ð¼ &quot;Ð·ÐµÐ¼Ð»Ñ png&quot;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86730" y="3193707"/>
              <a:ext cx="719348" cy="719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5" name="Picture 2" descr="Ð ÐµÐ·ÑÐ»ÑÑÐ°Ñ Ð¿Ð¾ÑÑÐºÑ Ð·Ð¾Ð±ÑÐ°Ð¶ÐµÐ½Ñ Ð·Ð° Ð·Ð°Ð¿Ð¸ÑÐ¾Ð¼ &quot;Ð·ÐµÐ¼Ð»Ñ png&quot;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55440" y="2527253"/>
              <a:ext cx="719348" cy="719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6" name="Picture 2" descr="Ð ÐµÐ·ÑÐ»ÑÑÐ°Ñ Ð¿Ð¾ÑÑÐºÑ Ð·Ð¾Ð±ÑÐ°Ð¶ÐµÐ½Ñ Ð·Ð° Ð·Ð°Ð¿Ð¸ÑÐ¾Ð¼ &quot;Ð·ÐµÐ¼Ð»Ñ png&quot;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2133" y="1859545"/>
              <a:ext cx="719348" cy="719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7" name="Picture 2" descr="Ð ÐµÐ·ÑÐ»ÑÑÐ°Ñ Ð¿Ð¾ÑÑÐºÑ Ð·Ð¾Ð±ÑÐ°Ð¶ÐµÐ½Ñ Ð·Ð° Ð·Ð°Ð¿Ð¸ÑÐ¾Ð¼ &quot;Ð·ÐµÐ¼Ð»Ñ png&quot;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1549" y="1154552"/>
              <a:ext cx="719348" cy="719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8" name="Picture 2" descr="Ð ÐµÐ·ÑÐ»ÑÑÐ°Ñ Ð¿Ð¾ÑÑÐºÑ Ð·Ð¾Ð±ÑÐ°Ð¶ÐµÐ½Ñ Ð·Ð° Ð·Ð°Ð¿Ð¸ÑÐ¾Ð¼ &quot;Ð·ÐµÐ¼Ð»Ñ png&quot;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0636" y="1162563"/>
              <a:ext cx="719348" cy="719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9" name="Picture 2" descr="Ð ÐµÐ·ÑÐ»ÑÑÐ°Ñ Ð¿Ð¾ÑÑÐºÑ Ð·Ð¾Ð±ÑÐ°Ð¶ÐµÐ½Ñ Ð·Ð° Ð·Ð°Ð¿Ð¸ÑÐ¾Ð¼ &quot;Ð·ÐµÐ¼Ð»Ñ png&quot;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26457" y="1204933"/>
              <a:ext cx="719348" cy="719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0" name="Picture 2" descr="Ð ÐµÐ·ÑÐ»ÑÑÐ°Ñ Ð¿Ð¾ÑÑÐºÑ Ð·Ð¾Ð±ÑÐ°Ð¶ÐµÐ½Ñ Ð·Ð° Ð·Ð°Ð¿Ð¸ÑÐ¾Ð¼ &quot;Ð·ÐµÐ¼Ð»Ñ png&quot;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2133" y="432665"/>
              <a:ext cx="719348" cy="719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1" name="Picture 2" descr="Ð ÐµÐ·ÑÐ»ÑÑÐ°Ñ Ð¿Ð¾ÑÑÐºÑ Ð·Ð¾Ð±ÑÐ°Ð¶ÐµÐ½Ñ Ð·Ð° Ð·Ð°Ð¿Ð¸ÑÐ¾Ð¼ &quot;Ð·ÐµÐ¼Ð»Ñ png&quot;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8021" y="478044"/>
              <a:ext cx="719348" cy="719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4" name="TextBox 1023"/>
            <p:cNvSpPr txBox="1"/>
            <p:nvPr/>
          </p:nvSpPr>
          <p:spPr>
            <a:xfrm>
              <a:off x="9723979" y="2119795"/>
              <a:ext cx="60174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k-UA" sz="6600" dirty="0" smtClean="0"/>
                <a:t>=</a:t>
              </a:r>
              <a:endParaRPr lang="ru-RU" sz="6600" dirty="0"/>
            </a:p>
          </p:txBody>
        </p:sp>
      </p:grpSp>
      <p:sp>
        <p:nvSpPr>
          <p:cNvPr id="146" name="TextBox 145"/>
          <p:cNvSpPr txBox="1"/>
          <p:nvPr/>
        </p:nvSpPr>
        <p:spPr>
          <a:xfrm>
            <a:off x="151284" y="2821276"/>
            <a:ext cx="34323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b="1" dirty="0" smtClean="0"/>
              <a:t>Маса: </a:t>
            </a:r>
            <a:r>
              <a:rPr lang="ru-RU" sz="2800" dirty="0"/>
              <a:t>1,0243×10</a:t>
            </a:r>
            <a:r>
              <a:rPr lang="ru-RU" sz="2800" baseline="30000" dirty="0"/>
              <a:t>26</a:t>
            </a:r>
            <a:r>
              <a:rPr lang="ru-RU" sz="2800" dirty="0" smtClean="0"/>
              <a:t> кг </a:t>
            </a:r>
          </a:p>
          <a:p>
            <a:r>
              <a:rPr lang="ru-RU" sz="2800" dirty="0" smtClean="0"/>
              <a:t>(</a:t>
            </a:r>
            <a:r>
              <a:rPr lang="uk-UA" sz="2800" dirty="0" smtClean="0"/>
              <a:t>або 17 Земних мас)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74750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81481E-6 L 0.31667 0.32708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33" y="16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102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33333E-6 L 0.21432 -0.37361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16" y="-18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1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2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3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4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6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7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8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9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0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1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2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3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4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50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6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47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48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9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10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200"/>
                            </p:stCondLst>
                            <p:childTnLst>
                              <p:par>
                                <p:cTn id="1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300"/>
                            </p:stCondLst>
                            <p:childTnLst>
                              <p:par>
                                <p:cTn id="1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400"/>
                            </p:stCondLst>
                            <p:childTnLst>
                              <p:par>
                                <p:cTn id="1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500"/>
                            </p:stCondLst>
                            <p:childTnLst>
                              <p:par>
                                <p:cTn id="1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600"/>
                            </p:stCondLst>
                            <p:childTnLst>
                              <p:par>
                                <p:cTn id="1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700"/>
                            </p:stCondLst>
                            <p:childTnLst>
                              <p:par>
                                <p:cTn id="1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800"/>
                            </p:stCondLst>
                            <p:childTnLst>
                              <p:par>
                                <p:cTn id="1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900"/>
                            </p:stCondLst>
                            <p:childTnLst>
                              <p:par>
                                <p:cTn id="1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6000"/>
                            </p:stCondLst>
                            <p:childTnLst>
                              <p:par>
                                <p:cTn id="1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6100"/>
                            </p:stCondLst>
                            <p:childTnLst>
                              <p:par>
                                <p:cTn id="1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6200"/>
                            </p:stCondLst>
                            <p:childTnLst>
                              <p:par>
                                <p:cTn id="1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6300"/>
                            </p:stCondLst>
                            <p:childTnLst>
                              <p:par>
                                <p:cTn id="1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6400"/>
                            </p:stCondLst>
                            <p:childTnLst>
                              <p:par>
                                <p:cTn id="1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6500"/>
                            </p:stCondLst>
                            <p:childTnLst>
                              <p:par>
                                <p:cTn id="1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6600"/>
                            </p:stCondLst>
                            <p:childTnLst>
                              <p:par>
                                <p:cTn id="1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6700"/>
                            </p:stCondLst>
                            <p:childTnLst>
                              <p:par>
                                <p:cTn id="1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6800"/>
                            </p:stCondLst>
                            <p:childTnLst>
                              <p:par>
                                <p:cTn id="1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1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6900"/>
                            </p:stCondLst>
                            <p:childTnLst>
                              <p:par>
                                <p:cTn id="1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1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7000"/>
                            </p:stCondLst>
                            <p:childTnLst>
                              <p:par>
                                <p:cTn id="2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7100"/>
                            </p:stCondLst>
                            <p:childTnLst>
                              <p:par>
                                <p:cTn id="2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1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7200"/>
                            </p:stCondLst>
                            <p:childTnLst>
                              <p:par>
                                <p:cTn id="2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1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7300"/>
                            </p:stCondLst>
                            <p:childTnLst>
                              <p:par>
                                <p:cTn id="2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1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7400"/>
                            </p:stCondLst>
                            <p:childTnLst>
                              <p:par>
                                <p:cTn id="2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1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7500"/>
                            </p:stCondLst>
                            <p:childTnLst>
                              <p:par>
                                <p:cTn id="2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7600"/>
                            </p:stCondLst>
                            <p:childTnLst>
                              <p:par>
                                <p:cTn id="2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1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7700"/>
                            </p:stCondLst>
                            <p:childTnLst>
                              <p:par>
                                <p:cTn id="2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1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7800"/>
                            </p:stCondLst>
                            <p:childTnLst>
                              <p:par>
                                <p:cTn id="2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1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7900"/>
                            </p:stCondLst>
                            <p:childTnLst>
                              <p:par>
                                <p:cTn id="2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1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8000"/>
                            </p:stCondLst>
                            <p:childTnLst>
                              <p:par>
                                <p:cTn id="2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1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8100"/>
                            </p:stCondLst>
                            <p:childTnLst>
                              <p:par>
                                <p:cTn id="2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1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8200"/>
                            </p:stCondLst>
                            <p:childTnLst>
                              <p:par>
                                <p:cTn id="2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1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8300"/>
                            </p:stCondLst>
                            <p:childTnLst>
                              <p:par>
                                <p:cTn id="2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1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8400"/>
                            </p:stCondLst>
                            <p:childTnLst>
                              <p:par>
                                <p:cTn id="2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1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8500"/>
                            </p:stCondLst>
                            <p:childTnLst>
                              <p:par>
                                <p:cTn id="2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1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6/66/Neptune_Orbit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541" y="994001"/>
            <a:ext cx="5606143" cy="560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Ð ÐµÐ·ÑÐ»ÑÑÐ°Ñ Ð¿Ð¾ÑÑÐºÑ Ð·Ð¾Ð±ÑÐ°Ð¶ÐµÐ½Ñ Ð·Ð° Ð·Ð°Ð¿Ð¸ÑÐ¾Ð¼ &quot;Ð½ÐµÐ¿ÑÑÐ½ gif&quot;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542" y="994001"/>
            <a:ext cx="5606142" cy="560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5319" y="2095531"/>
            <a:ext cx="5952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smtClean="0"/>
              <a:t>1 День проходить за 16 год. 6 хв. 36 с.</a:t>
            </a:r>
            <a:endParaRPr lang="ru-RU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5319" y="3273852"/>
            <a:ext cx="5740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smtClean="0"/>
              <a:t>1 Рік Нептуна = 164,79 Земних років</a:t>
            </a:r>
            <a:endParaRPr lang="ru-RU" sz="28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179286" y="233258"/>
            <a:ext cx="10515600" cy="7607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dirty="0" smtClean="0"/>
              <a:t>Кругообіг Нептуна у природі 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65319" y="4452173"/>
            <a:ext cx="5085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smtClean="0"/>
              <a:t>Кут нахилу осі обертання = 28,3</a:t>
            </a:r>
            <a:r>
              <a:rPr lang="ru-RU" sz="2800" dirty="0"/>
              <a:t>°</a:t>
            </a:r>
            <a:endParaRPr lang="uk-UA" sz="2800" dirty="0" smtClean="0"/>
          </a:p>
        </p:txBody>
      </p:sp>
      <p:pic>
        <p:nvPicPr>
          <p:cNvPr id="2054" name="Picture 6" descr="ÐÐ¾Ð²âÑÐ·Ð°Ð½Ðµ Ð·Ð¾Ð±ÑÐ°Ð¶ÐµÐ½Ð½Ñ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95" t="51676" b="10585"/>
          <a:stretch/>
        </p:blipFill>
        <p:spPr bwMode="auto">
          <a:xfrm>
            <a:off x="6437086" y="994000"/>
            <a:ext cx="5205184" cy="560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9007093" y="1810573"/>
            <a:ext cx="0" cy="405130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ie 14"/>
          <p:cNvSpPr/>
          <p:nvPr/>
        </p:nvSpPr>
        <p:spPr>
          <a:xfrm>
            <a:off x="7809735" y="2295525"/>
            <a:ext cx="2448690" cy="2859146"/>
          </a:xfrm>
          <a:prstGeom prst="pie">
            <a:avLst>
              <a:gd name="adj1" fmla="val 16187751"/>
              <a:gd name="adj2" fmla="val 18171481"/>
            </a:avLst>
          </a:prstGeom>
          <a:solidFill>
            <a:srgbClr val="0070C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012610" y="2434085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chemeClr val="bg1"/>
                </a:solidFill>
              </a:rPr>
              <a:t>28,3</a:t>
            </a:r>
            <a:r>
              <a:rPr lang="ru-RU" dirty="0">
                <a:solidFill>
                  <a:schemeClr val="bg1"/>
                </a:solidFill>
              </a:rPr>
              <a:t>°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23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2" grpId="0"/>
      <p:bldP spid="15" grpId="0" animBg="1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8040"/>
            <a:ext cx="10515600" cy="883104"/>
          </a:xfrm>
        </p:spPr>
        <p:txBody>
          <a:bodyPr/>
          <a:lstStyle/>
          <a:p>
            <a:pPr algn="ctr"/>
            <a:r>
              <a:rPr lang="uk-UA" dirty="0" smtClean="0"/>
              <a:t>Внутрішній склад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0" y="2463800"/>
            <a:ext cx="6057812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uk-UA" sz="2800" dirty="0" smtClean="0"/>
              <a:t>Верхня атмосфера та хмари</a:t>
            </a:r>
          </a:p>
          <a:p>
            <a:pPr marL="342900" indent="-342900">
              <a:buFont typeface="+mj-lt"/>
              <a:buAutoNum type="arabicPeriod"/>
            </a:pPr>
            <a:endParaRPr lang="uk-UA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uk-UA" sz="2800" dirty="0" smtClean="0"/>
              <a:t>Атмосфера (водень, гелій, метан)</a:t>
            </a:r>
          </a:p>
          <a:p>
            <a:pPr marL="342900" indent="-342900">
              <a:buFont typeface="+mj-lt"/>
              <a:buAutoNum type="arabicPeriod"/>
            </a:pPr>
            <a:endParaRPr lang="uk-UA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uk-UA" sz="2800" dirty="0" smtClean="0"/>
              <a:t>Мантія (льоди води, аміаку, метану)</a:t>
            </a:r>
          </a:p>
          <a:p>
            <a:pPr marL="342900" indent="-342900">
              <a:buFont typeface="+mj-lt"/>
              <a:buAutoNum type="arabicPeriod"/>
            </a:pPr>
            <a:endParaRPr lang="uk-UA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uk-UA" sz="2800" dirty="0" smtClean="0"/>
              <a:t>Ядро (кремній, залізо, нікель)</a:t>
            </a:r>
            <a:endParaRPr lang="uk-UA" sz="2800" dirty="0"/>
          </a:p>
        </p:txBody>
      </p:sp>
      <p:pic>
        <p:nvPicPr>
          <p:cNvPr id="4100" name="Picture 4" descr="https://upload.wikimedia.org/wikipedia/commons/thumb/f/fd/Neptune_diagram.svg/1280px-Neptune_diagram.sv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9" t="3928" r="8253" b="8965"/>
          <a:stretch/>
        </p:blipFill>
        <p:spPr bwMode="auto">
          <a:xfrm>
            <a:off x="6057812" y="1511300"/>
            <a:ext cx="6076950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31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5771"/>
            <a:ext cx="10515600" cy="863374"/>
          </a:xfrm>
        </p:spPr>
        <p:txBody>
          <a:bodyPr/>
          <a:lstStyle/>
          <a:p>
            <a:pPr algn="ctr"/>
            <a:r>
              <a:rPr lang="uk-UA" dirty="0" smtClean="0"/>
              <a:t>Зовнішній склад</a:t>
            </a:r>
            <a:endParaRPr lang="ru-RU" dirty="0"/>
          </a:p>
        </p:txBody>
      </p:sp>
      <p:pic>
        <p:nvPicPr>
          <p:cNvPr id="5122" name="Picture 2" descr="https://upload.wikimedia.org/wikipedia/commons/a/a1/Neptune_rings_PIA022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090" y="1700265"/>
            <a:ext cx="28575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ÐÐ¾Ð²âÑÐ·Ð°Ð½Ðµ Ð·Ð¾Ð±ÑÐ°Ð¶ÐµÐ½Ð½Ñ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36" y="1959428"/>
            <a:ext cx="4192724" cy="419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802565" y="2690866"/>
            <a:ext cx="18776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 smtClean="0"/>
              <a:t>А Також: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400" dirty="0" err="1" smtClean="0"/>
              <a:t>Галімеда</a:t>
            </a:r>
            <a:endParaRPr lang="uk-UA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400" dirty="0" err="1" smtClean="0"/>
              <a:t>Псамафа</a:t>
            </a:r>
            <a:endParaRPr lang="uk-UA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400" dirty="0" err="1" smtClean="0"/>
              <a:t>Сао</a:t>
            </a:r>
            <a:endParaRPr lang="uk-UA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400" dirty="0" err="1" smtClean="0"/>
              <a:t>Лаомедея</a:t>
            </a:r>
            <a:endParaRPr lang="uk-UA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400" dirty="0" err="1" smtClean="0"/>
              <a:t>Несо</a:t>
            </a:r>
            <a:endParaRPr lang="uk-UA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S/2004 N1</a:t>
            </a:r>
            <a:endParaRPr lang="ru-RU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095500" y="952187"/>
            <a:ext cx="2230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dirty="0" smtClean="0"/>
              <a:t>Супутники</a:t>
            </a:r>
            <a:endParaRPr lang="ru-RU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8023490" y="952186"/>
            <a:ext cx="1462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3600" dirty="0" smtClean="0"/>
              <a:t>Кільця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5325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0286"/>
            <a:ext cx="10515600" cy="892402"/>
          </a:xfrm>
        </p:spPr>
        <p:txBody>
          <a:bodyPr/>
          <a:lstStyle/>
          <a:p>
            <a:pPr algn="ctr"/>
            <a:r>
              <a:rPr lang="uk-UA" dirty="0" smtClean="0"/>
              <a:t>Назва та символ Нептуна</a:t>
            </a: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830" y="1182688"/>
            <a:ext cx="4930304" cy="38608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410" y="2842297"/>
            <a:ext cx="2867587" cy="3532867"/>
          </a:xfrm>
          <a:prstGeom prst="rect">
            <a:avLst/>
          </a:prstGeom>
        </p:spPr>
      </p:pic>
      <p:pic>
        <p:nvPicPr>
          <p:cNvPr id="6146" name="Picture 2" descr="ÐÐ¾Ð²âÑÐ·Ð°Ð½Ðµ Ð·Ð¾Ð±ÑÐ°Ð¶ÐµÐ½Ð½Ñ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7" r="15061"/>
          <a:stretch/>
        </p:blipFill>
        <p:spPr bwMode="auto">
          <a:xfrm>
            <a:off x="159656" y="2584104"/>
            <a:ext cx="4818743" cy="379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13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24225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uk-UA" sz="7200" b="1" dirty="0" smtClean="0"/>
              <a:t>Дякую за увагу!</a:t>
            </a:r>
            <a:endParaRPr lang="ru-RU" sz="7200" b="1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8039595" y="6418613"/>
            <a:ext cx="4330535" cy="43938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>
                <a:solidFill>
                  <a:srgbClr val="E1E1E1"/>
                </a:solidFill>
              </a:rPr>
              <a:t>Сделано с божьей помощью</a:t>
            </a:r>
            <a:endParaRPr lang="ru-RU" dirty="0">
              <a:solidFill>
                <a:srgbClr val="E1E1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66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</TotalTime>
  <Words>178</Words>
  <Application>Microsoft Office PowerPoint</Application>
  <PresentationFormat>Widescreen</PresentationFormat>
  <Paragraphs>45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Нептун</vt:lpstr>
      <vt:lpstr>Розташування Нептуна</vt:lpstr>
      <vt:lpstr>Фізичні характеристики Нептуна</vt:lpstr>
      <vt:lpstr>PowerPoint Presentation</vt:lpstr>
      <vt:lpstr>Внутрішній склад</vt:lpstr>
      <vt:lpstr>Зовнішній склад</vt:lpstr>
      <vt:lpstr>Назва та символ Нептуна</vt:lpstr>
      <vt:lpstr>Дякую за увагу!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45</cp:revision>
  <dcterms:created xsi:type="dcterms:W3CDTF">2019-01-08T17:45:05Z</dcterms:created>
  <dcterms:modified xsi:type="dcterms:W3CDTF">2019-01-10T00:38:35Z</dcterms:modified>
</cp:coreProperties>
</file>